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9" autoAdjust="0"/>
    <p:restoredTop sz="94690" autoAdjust="0"/>
  </p:normalViewPr>
  <p:slideViewPr>
    <p:cSldViewPr>
      <p:cViewPr varScale="1">
        <p:scale>
          <a:sx n="55" d="100"/>
          <a:sy n="55" d="100"/>
        </p:scale>
        <p:origin x="9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06DE-4AC6-4D7D-B5BA-6B3D334E0F64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/>
              <a:t>Tehnologij</a:t>
            </a:r>
            <a:r>
              <a:rPr lang="sr-Latn-C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savremenih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br>
              <a:rPr lang="en-US" b="1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err="1"/>
              <a:t>Visokolegirani</a:t>
            </a:r>
            <a:r>
              <a:rPr lang="en-US" u="sng" dirty="0"/>
              <a:t> </a:t>
            </a:r>
            <a:r>
              <a:rPr lang="en-US" u="sng" dirty="0" err="1"/>
              <a:t>čelici</a:t>
            </a:r>
            <a:r>
              <a:rPr lang="en-US" u="sng" dirty="0"/>
              <a:t> </a:t>
            </a:r>
            <a:r>
              <a:rPr lang="en-US" u="sng" dirty="0" err="1"/>
              <a:t>otporni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puzanje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sr-Latn-RS" dirty="0"/>
              <a:t>Visokolegirani martenzitni 9-12%Cr-Mo-V do 600</a:t>
            </a:r>
            <a:r>
              <a:rPr lang="sr-Latn-RS" baseline="30000" dirty="0"/>
              <a:t>o</a:t>
            </a:r>
            <a:r>
              <a:rPr lang="sr-Latn-RS" dirty="0"/>
              <a:t>C</a:t>
            </a:r>
            <a:r>
              <a:rPr lang="en-US" dirty="0"/>
              <a:t> (primer: X20CrMoV12-1; </a:t>
            </a:r>
            <a:r>
              <a:rPr lang="en-US" dirty="0" err="1"/>
              <a:t>ima</a:t>
            </a:r>
            <a:r>
              <a:rPr lang="en-US" dirty="0"/>
              <a:t> 0,25%V)</a:t>
            </a:r>
          </a:p>
          <a:p>
            <a:pPr>
              <a:buFontTx/>
              <a:buChar char="-"/>
            </a:pPr>
            <a:r>
              <a:rPr lang="sr-Latn-RS" dirty="0"/>
              <a:t>Visokolegirani austenitni Cr-Ni, Cr-Ni-Mo do </a:t>
            </a:r>
            <a:r>
              <a:rPr lang="en-US" dirty="0"/>
              <a:t>55</a:t>
            </a:r>
            <a:r>
              <a:rPr lang="sr-Latn-RS" dirty="0"/>
              <a:t>0-</a:t>
            </a:r>
            <a:r>
              <a:rPr lang="en-US" dirty="0"/>
              <a:t>90</a:t>
            </a:r>
            <a:r>
              <a:rPr lang="sr-Latn-RS" dirty="0"/>
              <a:t>0</a:t>
            </a:r>
            <a:r>
              <a:rPr lang="sr-Latn-RS" baseline="30000" dirty="0"/>
              <a:t>o</a:t>
            </a:r>
            <a:r>
              <a:rPr lang="sr-Latn-RS" dirty="0"/>
              <a:t>C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r>
              <a:rPr lang="en-US" dirty="0"/>
              <a:t>	1. C&lt;0,1%, </a:t>
            </a:r>
            <a:r>
              <a:rPr lang="en-US" dirty="0" err="1"/>
              <a:t>rastvarajuće</a:t>
            </a:r>
            <a:r>
              <a:rPr lang="en-US" dirty="0"/>
              <a:t> </a:t>
            </a:r>
            <a:r>
              <a:rPr lang="en-US" dirty="0" err="1"/>
              <a:t>ojačavanje</a:t>
            </a:r>
            <a:r>
              <a:rPr lang="en-US" dirty="0"/>
              <a:t>, do 550-600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None/>
            </a:pPr>
            <a:r>
              <a:rPr lang="en-US" dirty="0"/>
              <a:t>	2. C=0,1-0,2%, </a:t>
            </a:r>
            <a:r>
              <a:rPr lang="en-US" dirty="0" err="1"/>
              <a:t>gašenje-starenje</a:t>
            </a:r>
            <a:r>
              <a:rPr lang="en-US" dirty="0"/>
              <a:t>, </a:t>
            </a:r>
            <a:r>
              <a:rPr lang="en-US" dirty="0" err="1"/>
              <a:t>ojačavanje</a:t>
            </a:r>
            <a:r>
              <a:rPr lang="en-US" dirty="0"/>
              <a:t> </a:t>
            </a:r>
            <a:r>
              <a:rPr lang="en-US" dirty="0" err="1"/>
              <a:t>karbidima</a:t>
            </a:r>
            <a:r>
              <a:rPr lang="en-US" dirty="0"/>
              <a:t>, do 600-800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None/>
            </a:pPr>
            <a:r>
              <a:rPr lang="en-US" dirty="0"/>
              <a:t>	3.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legiranje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Mo, V, </a:t>
            </a:r>
            <a:r>
              <a:rPr lang="en-US" dirty="0" err="1"/>
              <a:t>Nb</a:t>
            </a:r>
            <a:r>
              <a:rPr lang="en-US" dirty="0"/>
              <a:t>, Ti, </a:t>
            </a:r>
            <a:r>
              <a:rPr lang="en-US" dirty="0" err="1"/>
              <a:t>ojačavanje</a:t>
            </a:r>
            <a:r>
              <a:rPr lang="en-US" dirty="0"/>
              <a:t> </a:t>
            </a:r>
            <a:r>
              <a:rPr lang="en-US" dirty="0" err="1"/>
              <a:t>karbidima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intermetalnim</a:t>
            </a:r>
            <a:r>
              <a:rPr lang="en-US" dirty="0"/>
              <a:t> </a:t>
            </a:r>
            <a:r>
              <a:rPr lang="en-US" dirty="0" err="1"/>
              <a:t>jedinjenjima</a:t>
            </a:r>
            <a:r>
              <a:rPr lang="en-US" dirty="0"/>
              <a:t>, do 700-900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Visokolegirani</a:t>
            </a:r>
            <a:r>
              <a:rPr lang="en-US" dirty="0"/>
              <a:t> </a:t>
            </a:r>
            <a:r>
              <a:rPr lang="en-US" dirty="0" err="1"/>
              <a:t>otporni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kovarinu</a:t>
            </a:r>
            <a:r>
              <a:rPr lang="en-US" dirty="0"/>
              <a:t> (F-</a:t>
            </a:r>
            <a:r>
              <a:rPr lang="en-US" dirty="0" err="1"/>
              <a:t>najčešće</a:t>
            </a:r>
            <a:r>
              <a:rPr lang="en-US" dirty="0"/>
              <a:t>, F-A </a:t>
            </a:r>
            <a:r>
              <a:rPr lang="en-US" dirty="0" err="1"/>
              <a:t>ili</a:t>
            </a:r>
            <a:r>
              <a:rPr lang="en-US" dirty="0"/>
              <a:t> A </a:t>
            </a:r>
            <a:r>
              <a:rPr lang="en-US" dirty="0" err="1"/>
              <a:t>struktura</a:t>
            </a:r>
            <a:r>
              <a:rPr lang="en-US" dirty="0"/>
              <a:t>),  12-24%Cr, </a:t>
            </a:r>
            <a:r>
              <a:rPr lang="en-US" dirty="0" err="1"/>
              <a:t>dodatak</a:t>
            </a:r>
            <a:r>
              <a:rPr lang="en-US" dirty="0"/>
              <a:t> Ni, Al, Si, do 1150</a:t>
            </a:r>
            <a:r>
              <a:rPr lang="en-US" baseline="30000" dirty="0"/>
              <a:t>o</a:t>
            </a:r>
            <a:r>
              <a:rPr lang="en-US" dirty="0"/>
              <a:t>C</a:t>
            </a:r>
            <a:endParaRPr lang="sr-Latn-R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458200" cy="5592763"/>
          </a:xfrm>
        </p:spPr>
        <p:txBody>
          <a:bodyPr/>
          <a:lstStyle/>
          <a:p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visokolegiranih</a:t>
            </a:r>
            <a:r>
              <a:rPr lang="en-US" u="sng" dirty="0"/>
              <a:t> </a:t>
            </a:r>
            <a:r>
              <a:rPr lang="en-US" u="sng" dirty="0" err="1"/>
              <a:t>martenzitnih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otpornih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puzanje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sz="2800" dirty="0" err="1"/>
              <a:t>Postupci</a:t>
            </a:r>
            <a:r>
              <a:rPr lang="en-US" sz="2800" dirty="0"/>
              <a:t>: REL/E, TIG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korene</a:t>
            </a:r>
            <a:r>
              <a:rPr lang="en-US" sz="2800" dirty="0"/>
              <a:t> </a:t>
            </a:r>
            <a:r>
              <a:rPr lang="en-US" sz="2800" dirty="0" err="1"/>
              <a:t>zavare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- </a:t>
            </a:r>
            <a:r>
              <a:rPr lang="en-US" sz="2800" dirty="0" err="1"/>
              <a:t>Dodatni</a:t>
            </a:r>
            <a:r>
              <a:rPr lang="en-US" sz="2800" dirty="0"/>
              <a:t> </a:t>
            </a:r>
            <a:r>
              <a:rPr lang="en-US" sz="2800" dirty="0" err="1"/>
              <a:t>materijal</a:t>
            </a:r>
            <a:r>
              <a:rPr lang="en-US" sz="2800" dirty="0"/>
              <a:t>: </a:t>
            </a:r>
            <a:r>
              <a:rPr lang="en-US" sz="2800" dirty="0" err="1"/>
              <a:t>austenitni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sličan</a:t>
            </a:r>
            <a:r>
              <a:rPr lang="en-US" sz="2800" dirty="0"/>
              <a:t> </a:t>
            </a:r>
            <a:r>
              <a:rPr lang="en-US" sz="2800" dirty="0" err="1"/>
              <a:t>osnovnom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- </a:t>
            </a:r>
            <a:r>
              <a:rPr lang="en-US" sz="2800" dirty="0" err="1"/>
              <a:t>Postupak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i="1" dirty="0" err="1"/>
              <a:t>austenitnim</a:t>
            </a:r>
            <a:r>
              <a:rPr lang="en-US" sz="2800" i="1" dirty="0"/>
              <a:t> dod.mat</a:t>
            </a:r>
            <a:r>
              <a:rPr lang="en-US" sz="2800" dirty="0"/>
              <a:t>.: </a:t>
            </a:r>
            <a:r>
              <a:rPr lang="en-US" sz="2800" dirty="0" err="1"/>
              <a:t>predgrevanje</a:t>
            </a:r>
            <a:r>
              <a:rPr lang="en-US" sz="2800" dirty="0"/>
              <a:t> 400-450</a:t>
            </a:r>
            <a:r>
              <a:rPr lang="en-US" sz="2800" baseline="30000" dirty="0"/>
              <a:t>o</a:t>
            </a:r>
            <a:r>
              <a:rPr lang="en-US" sz="2800" dirty="0"/>
              <a:t>C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naknadna</a:t>
            </a:r>
            <a:r>
              <a:rPr lang="en-US" sz="2800" dirty="0"/>
              <a:t> term.obr. 740-780</a:t>
            </a:r>
            <a:r>
              <a:rPr lang="en-US" sz="2800" baseline="30000" dirty="0"/>
              <a:t>o</a:t>
            </a:r>
            <a:r>
              <a:rPr lang="en-US" sz="2800" dirty="0"/>
              <a:t>C: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697" t="25000" r="22694" b="21875"/>
          <a:stretch>
            <a:fillRect/>
          </a:stretch>
        </p:blipFill>
        <p:spPr bwMode="auto">
          <a:xfrm>
            <a:off x="304800" y="3124200"/>
            <a:ext cx="5943600" cy="365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72200" y="316617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Manje</a:t>
            </a:r>
            <a:r>
              <a:rPr lang="en-US" sz="2800" dirty="0"/>
              <a:t> se </a:t>
            </a:r>
            <a:r>
              <a:rPr lang="en-US" sz="2800" dirty="0" err="1"/>
              <a:t>koristi</a:t>
            </a:r>
            <a:r>
              <a:rPr lang="en-US" sz="2800" dirty="0"/>
              <a:t>, </a:t>
            </a:r>
            <a:r>
              <a:rPr lang="en-US" sz="2800" dirty="0" err="1"/>
              <a:t>jer</a:t>
            </a:r>
            <a:r>
              <a:rPr lang="en-US" sz="2800" dirty="0"/>
              <a:t> </a:t>
            </a:r>
            <a:r>
              <a:rPr lang="en-US" sz="2800" dirty="0" err="1"/>
              <a:t>postoje</a:t>
            </a:r>
            <a:r>
              <a:rPr lang="en-US" sz="2800" dirty="0"/>
              <a:t> </a:t>
            </a:r>
            <a:r>
              <a:rPr lang="en-US" sz="2800" dirty="0" err="1"/>
              <a:t>problemi</a:t>
            </a:r>
            <a:r>
              <a:rPr lang="en-US" sz="2800" dirty="0"/>
              <a:t> </a:t>
            </a:r>
            <a:r>
              <a:rPr lang="en-US" sz="2800" dirty="0" err="1"/>
              <a:t>oko</a:t>
            </a:r>
            <a:r>
              <a:rPr lang="en-US" sz="2800" dirty="0"/>
              <a:t> </a:t>
            </a:r>
            <a:r>
              <a:rPr lang="en-US" sz="2800" dirty="0" err="1"/>
              <a:t>različitog</a:t>
            </a:r>
            <a:r>
              <a:rPr lang="en-US" sz="2800" dirty="0"/>
              <a:t> </a:t>
            </a:r>
            <a:r>
              <a:rPr lang="en-US" sz="2800" dirty="0" err="1"/>
              <a:t>koef.toplotnog</a:t>
            </a:r>
            <a:r>
              <a:rPr lang="en-US" sz="2800" dirty="0"/>
              <a:t> </a:t>
            </a:r>
            <a:r>
              <a:rPr lang="en-US" sz="2800" dirty="0" err="1"/>
              <a:t>širenja</a:t>
            </a:r>
            <a:r>
              <a:rPr lang="en-US" sz="2800" dirty="0"/>
              <a:t> </a:t>
            </a:r>
            <a:r>
              <a:rPr lang="en-US" sz="2800" dirty="0" err="1"/>
              <a:t>martenzita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austenita</a:t>
            </a:r>
            <a:r>
              <a:rPr lang="en-US" sz="2800" dirty="0"/>
              <a:t> u </a:t>
            </a:r>
            <a:r>
              <a:rPr lang="en-US" sz="2800" dirty="0" err="1"/>
              <a:t>metalu</a:t>
            </a:r>
            <a:r>
              <a:rPr lang="en-US" sz="2800" dirty="0"/>
              <a:t> </a:t>
            </a:r>
            <a:r>
              <a:rPr lang="en-US" sz="2800" dirty="0" err="1"/>
              <a:t>šava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668963"/>
          </a:xfrm>
        </p:spPr>
        <p:txBody>
          <a:bodyPr/>
          <a:lstStyle/>
          <a:p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dod.mat.sličnim</a:t>
            </a:r>
            <a:r>
              <a:rPr lang="en-US" dirty="0"/>
              <a:t> </a:t>
            </a:r>
            <a:r>
              <a:rPr lang="en-US" dirty="0" err="1"/>
              <a:t>osnovnom</a:t>
            </a:r>
            <a:r>
              <a:rPr lang="en-US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741" t="31250" r="20937" b="11458"/>
          <a:stretch>
            <a:fillRect/>
          </a:stretch>
        </p:blipFill>
        <p:spPr bwMode="auto">
          <a:xfrm>
            <a:off x="76200" y="838200"/>
            <a:ext cx="5601393" cy="299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8375" t="35417" r="20132" b="6250"/>
          <a:stretch>
            <a:fillRect/>
          </a:stretch>
        </p:blipFill>
        <p:spPr bwMode="auto">
          <a:xfrm>
            <a:off x="209550" y="3886200"/>
            <a:ext cx="5429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>
            <a:off x="5410200" y="914400"/>
            <a:ext cx="609600" cy="5867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990600"/>
            <a:ext cx="289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/>
              <a:t>Viša</a:t>
            </a:r>
            <a:r>
              <a:rPr lang="en-US" sz="2400" dirty="0"/>
              <a:t> temp. </a:t>
            </a:r>
            <a:r>
              <a:rPr lang="en-US" sz="2400" dirty="0" err="1"/>
              <a:t>predgrevanja</a:t>
            </a:r>
            <a:r>
              <a:rPr lang="en-US" sz="2400" dirty="0"/>
              <a:t> je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debelozidnih</a:t>
            </a:r>
            <a:r>
              <a:rPr lang="en-US" sz="2400" dirty="0"/>
              <a:t> </a:t>
            </a:r>
            <a:r>
              <a:rPr lang="en-US" sz="2400" dirty="0" err="1"/>
              <a:t>cevi</a:t>
            </a:r>
            <a:r>
              <a:rPr lang="en-US" sz="2400" dirty="0"/>
              <a:t>, </a:t>
            </a:r>
            <a:r>
              <a:rPr lang="en-US" sz="2400" dirty="0" err="1"/>
              <a:t>jer</a:t>
            </a:r>
            <a:r>
              <a:rPr lang="en-US" sz="2400" dirty="0"/>
              <a:t> je </a:t>
            </a:r>
            <a:r>
              <a:rPr lang="en-US" sz="2400" dirty="0" err="1"/>
              <a:t>intenzivnije</a:t>
            </a:r>
            <a:r>
              <a:rPr lang="en-US" sz="2400" dirty="0"/>
              <a:t> </a:t>
            </a:r>
            <a:r>
              <a:rPr lang="en-US" sz="2400" dirty="0" err="1"/>
              <a:t>odvođenje</a:t>
            </a:r>
            <a:r>
              <a:rPr lang="en-US" sz="2400" dirty="0"/>
              <a:t> </a:t>
            </a:r>
            <a:r>
              <a:rPr lang="en-US" sz="2400" dirty="0" err="1"/>
              <a:t>toplote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dirty="0" err="1"/>
              <a:t>Visoka</a:t>
            </a:r>
            <a:r>
              <a:rPr lang="en-US" sz="2400" dirty="0"/>
              <a:t> </a:t>
            </a:r>
            <a:r>
              <a:rPr lang="en-US" sz="2400" dirty="0" err="1"/>
              <a:t>temp.naknadne</a:t>
            </a:r>
            <a:r>
              <a:rPr lang="en-US" sz="2400" dirty="0"/>
              <a:t> TO je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potrebe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se </a:t>
            </a:r>
            <a:r>
              <a:rPr lang="en-US" sz="2400" dirty="0" err="1"/>
              <a:t>postigne</a:t>
            </a:r>
            <a:r>
              <a:rPr lang="en-US" sz="2400" dirty="0"/>
              <a:t> </a:t>
            </a:r>
            <a:r>
              <a:rPr lang="en-US" sz="2400" dirty="0" err="1"/>
              <a:t>dovoljna</a:t>
            </a:r>
            <a:r>
              <a:rPr lang="en-US" sz="2400" dirty="0"/>
              <a:t> </a:t>
            </a:r>
            <a:r>
              <a:rPr lang="en-US" sz="2400" dirty="0" err="1"/>
              <a:t>žilavost</a:t>
            </a:r>
            <a:r>
              <a:rPr lang="en-US" sz="2400" dirty="0"/>
              <a:t> </a:t>
            </a:r>
            <a:r>
              <a:rPr lang="en-US" sz="2400" dirty="0" err="1"/>
              <a:t>krtog</a:t>
            </a:r>
            <a:r>
              <a:rPr lang="en-US" sz="2400" dirty="0"/>
              <a:t> </a:t>
            </a:r>
            <a:r>
              <a:rPr lang="en-US" sz="2400" dirty="0" err="1"/>
              <a:t>martenzita</a:t>
            </a:r>
            <a:r>
              <a:rPr lang="en-US" sz="2400" dirty="0"/>
              <a:t> (</a:t>
            </a:r>
            <a:r>
              <a:rPr lang="en-US" sz="2400" dirty="0" err="1"/>
              <a:t>velik</a:t>
            </a:r>
            <a:r>
              <a:rPr lang="en-US" sz="2400" dirty="0"/>
              <a:t> </a:t>
            </a:r>
            <a:r>
              <a:rPr lang="en-US" sz="2400" dirty="0" err="1"/>
              <a:t>sadržaj</a:t>
            </a:r>
            <a:r>
              <a:rPr lang="en-US" sz="2400" dirty="0"/>
              <a:t> C </a:t>
            </a:r>
            <a:r>
              <a:rPr lang="en-US" sz="2400" dirty="0" err="1"/>
              <a:t>i</a:t>
            </a:r>
            <a:r>
              <a:rPr lang="en-US" sz="2400" dirty="0"/>
              <a:t> Cr)</a:t>
            </a:r>
          </a:p>
          <a:p>
            <a:pPr>
              <a:buFontTx/>
              <a:buChar char="-"/>
            </a:pP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debelozidne</a:t>
            </a:r>
            <a:r>
              <a:rPr lang="en-US" sz="2400" dirty="0"/>
              <a:t> </a:t>
            </a:r>
            <a:r>
              <a:rPr lang="en-US" sz="2400" dirty="0" err="1"/>
              <a:t>cevi</a:t>
            </a:r>
            <a:r>
              <a:rPr lang="en-US" sz="2400" dirty="0"/>
              <a:t>: </a:t>
            </a:r>
            <a:r>
              <a:rPr lang="en-US" sz="2400" dirty="0" err="1"/>
              <a:t>koreni</a:t>
            </a:r>
            <a:r>
              <a:rPr lang="en-US" sz="2400" dirty="0"/>
              <a:t> </a:t>
            </a:r>
            <a:r>
              <a:rPr lang="en-US" sz="2400" dirty="0" err="1"/>
              <a:t>zavar</a:t>
            </a:r>
            <a:r>
              <a:rPr lang="en-US" sz="2400" dirty="0"/>
              <a:t> TIG, </a:t>
            </a:r>
            <a:r>
              <a:rPr lang="en-US" sz="2400" dirty="0" err="1"/>
              <a:t>posle</a:t>
            </a:r>
            <a:r>
              <a:rPr lang="en-US" sz="2400" dirty="0"/>
              <a:t> REL/E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visokolegiranih</a:t>
            </a:r>
            <a:r>
              <a:rPr lang="en-US" u="sng" dirty="0"/>
              <a:t> </a:t>
            </a:r>
            <a:r>
              <a:rPr lang="en-US" u="sng" dirty="0" err="1"/>
              <a:t>austenitnih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otpornih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puzanje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smanjene</a:t>
            </a:r>
            <a:r>
              <a:rPr lang="en-US" dirty="0"/>
              <a:t> </a:t>
            </a:r>
            <a:r>
              <a:rPr lang="en-US" dirty="0" err="1"/>
              <a:t>topl.provodljivosti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sprečavanja</a:t>
            </a:r>
            <a:r>
              <a:rPr lang="en-US" dirty="0"/>
              <a:t> </a:t>
            </a:r>
            <a:r>
              <a:rPr lang="en-US" dirty="0" err="1"/>
              <a:t>vrućih</a:t>
            </a:r>
            <a:r>
              <a:rPr lang="en-US" dirty="0"/>
              <a:t> </a:t>
            </a:r>
            <a:r>
              <a:rPr lang="en-US" dirty="0" err="1"/>
              <a:t>prslina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REL/E, max.Ø4 mm, </a:t>
            </a:r>
            <a:r>
              <a:rPr lang="en-US" dirty="0" err="1"/>
              <a:t>blago</a:t>
            </a:r>
            <a:r>
              <a:rPr lang="en-US" dirty="0"/>
              <a:t> </a:t>
            </a:r>
            <a:r>
              <a:rPr lang="en-US" dirty="0" err="1"/>
              <a:t>njihanje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prekidima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Predgrevanje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većih</a:t>
            </a:r>
            <a:r>
              <a:rPr lang="en-US" dirty="0"/>
              <a:t> </a:t>
            </a:r>
            <a:r>
              <a:rPr lang="en-US" dirty="0" err="1"/>
              <a:t>debljina</a:t>
            </a:r>
            <a:r>
              <a:rPr lang="en-US" dirty="0"/>
              <a:t>, 100-150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FontTx/>
              <a:buChar char="-"/>
            </a:pPr>
            <a:r>
              <a:rPr lang="en-US" dirty="0"/>
              <a:t>TO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500-550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FontTx/>
              <a:buChar char="-"/>
            </a:pPr>
            <a:r>
              <a:rPr lang="en-US" dirty="0" err="1"/>
              <a:t>Komadi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preveliki</a:t>
            </a:r>
            <a:r>
              <a:rPr lang="en-US" dirty="0"/>
              <a:t>, </a:t>
            </a:r>
            <a:r>
              <a:rPr lang="en-US" dirty="0" err="1"/>
              <a:t>gašenje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homogenizaciono</a:t>
            </a:r>
            <a:r>
              <a:rPr lang="en-US" dirty="0"/>
              <a:t> </a:t>
            </a:r>
            <a:r>
              <a:rPr lang="en-US" dirty="0" err="1"/>
              <a:t>žarenje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interkristalne</a:t>
            </a:r>
            <a:r>
              <a:rPr lang="en-US" dirty="0"/>
              <a:t> </a:t>
            </a:r>
            <a:r>
              <a:rPr lang="en-US" dirty="0" err="1"/>
              <a:t>korozije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/>
              <a:t>Visokolegirani</a:t>
            </a:r>
            <a:r>
              <a:rPr lang="en-US" u="sng" dirty="0"/>
              <a:t> </a:t>
            </a:r>
            <a:r>
              <a:rPr lang="en-US" u="sng" dirty="0" err="1"/>
              <a:t>otporni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kovarinu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- 	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vrhunske</a:t>
            </a:r>
            <a:r>
              <a:rPr lang="en-US" dirty="0"/>
              <a:t> </a:t>
            </a:r>
            <a:r>
              <a:rPr lang="en-US" dirty="0" err="1"/>
              <a:t>toplotne</a:t>
            </a:r>
            <a:r>
              <a:rPr lang="en-US" dirty="0"/>
              <a:t> </a:t>
            </a:r>
            <a:r>
              <a:rPr lang="en-US" dirty="0" err="1"/>
              <a:t>postojanosti</a:t>
            </a:r>
            <a:r>
              <a:rPr lang="en-US" dirty="0"/>
              <a:t>,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opasnosti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porasta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krtiji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mere </a:t>
            </a:r>
            <a:r>
              <a:rPr lang="en-US" dirty="0" err="1"/>
              <a:t>predostrožnosti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1. </a:t>
            </a:r>
            <a:r>
              <a:rPr lang="en-US" dirty="0" err="1"/>
              <a:t>Predgrevanje</a:t>
            </a:r>
            <a:r>
              <a:rPr lang="en-US" dirty="0"/>
              <a:t> 100-300</a:t>
            </a:r>
            <a:r>
              <a:rPr lang="en-US" baseline="30000" dirty="0"/>
              <a:t>o</a:t>
            </a:r>
            <a:r>
              <a:rPr lang="en-US" dirty="0"/>
              <a:t>C,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2-4 mm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smanjenja</a:t>
            </a:r>
            <a:r>
              <a:rPr lang="en-US" dirty="0"/>
              <a:t> </a:t>
            </a:r>
            <a:r>
              <a:rPr lang="en-US" dirty="0" err="1"/>
              <a:t>unutrašnjih</a:t>
            </a:r>
            <a:r>
              <a:rPr lang="en-US" dirty="0"/>
              <a:t> </a:t>
            </a:r>
            <a:r>
              <a:rPr lang="en-US" dirty="0" err="1"/>
              <a:t>napona</a:t>
            </a:r>
            <a:endParaRPr lang="en-US" dirty="0"/>
          </a:p>
          <a:p>
            <a:pPr>
              <a:buNone/>
            </a:pPr>
            <a:r>
              <a:rPr lang="en-US" dirty="0"/>
              <a:t>2.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unosa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: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njihanja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, </a:t>
            </a:r>
            <a:r>
              <a:rPr lang="en-US" dirty="0" err="1"/>
              <a:t>tanke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pojavi</a:t>
            </a:r>
            <a:r>
              <a:rPr lang="en-US" dirty="0"/>
              <a:t> </a:t>
            </a:r>
            <a:r>
              <a:rPr lang="en-US" dirty="0" err="1"/>
              <a:t>martenzit</a:t>
            </a:r>
            <a:r>
              <a:rPr lang="en-US" dirty="0"/>
              <a:t>,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međuslojne</a:t>
            </a:r>
            <a:r>
              <a:rPr lang="en-US" dirty="0"/>
              <a:t> temp. (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hlađenje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prolaza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3. </a:t>
            </a:r>
            <a:r>
              <a:rPr lang="en-US" dirty="0" err="1"/>
              <a:t>Naknadna</a:t>
            </a:r>
            <a:r>
              <a:rPr lang="en-US" dirty="0"/>
              <a:t> TO: 700-850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napona</a:t>
            </a:r>
            <a:r>
              <a:rPr lang="en-US" dirty="0"/>
              <a:t>, </a:t>
            </a:r>
            <a:r>
              <a:rPr lang="en-US" dirty="0" err="1"/>
              <a:t>kratko</a:t>
            </a:r>
            <a:r>
              <a:rPr lang="en-US" dirty="0"/>
              <a:t>, 15-60 min, </a:t>
            </a:r>
            <a:r>
              <a:rPr lang="en-US" dirty="0" err="1"/>
              <a:t>da</a:t>
            </a:r>
            <a:r>
              <a:rPr lang="en-US" dirty="0"/>
              <a:t> ne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stvaranja</a:t>
            </a:r>
            <a:r>
              <a:rPr lang="en-US" dirty="0"/>
              <a:t> Cr-</a:t>
            </a:r>
            <a:r>
              <a:rPr lang="en-US" dirty="0" err="1"/>
              <a:t>karbida</a:t>
            </a:r>
            <a:r>
              <a:rPr lang="en-US" dirty="0"/>
              <a:t> (</a:t>
            </a:r>
            <a:r>
              <a:rPr lang="en-US" dirty="0" err="1"/>
              <a:t>interkristalna</a:t>
            </a:r>
            <a:r>
              <a:rPr lang="en-US" dirty="0"/>
              <a:t> </a:t>
            </a:r>
            <a:r>
              <a:rPr lang="en-US" dirty="0" err="1"/>
              <a:t>korozija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l-GR" dirty="0"/>
              <a:t>σ</a:t>
            </a:r>
            <a:r>
              <a:rPr lang="en-US" dirty="0"/>
              <a:t>-faze (Fe-Cr)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čelika</a:t>
            </a:r>
            <a:r>
              <a:rPr lang="en-US" b="1" dirty="0"/>
              <a:t> </a:t>
            </a:r>
            <a:r>
              <a:rPr lang="sr-Latn-RS" b="1" dirty="0"/>
              <a:t>otpornih na puzanje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sr-Latn-RS" dirty="0"/>
              <a:t>Puzanje je proces plast. deform. na povišenim temp. u uslovima vremenskog opterećenja – posledica je lom usled termičkog zamora.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697" t="20833" r="22694" b="10417"/>
          <a:stretch>
            <a:fillRect/>
          </a:stretch>
        </p:blipFill>
        <p:spPr bwMode="auto">
          <a:xfrm>
            <a:off x="0" y="3161841"/>
            <a:ext cx="4648200" cy="369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1845" t="33333" r="34773" b="16667"/>
          <a:stretch>
            <a:fillRect/>
          </a:stretch>
        </p:blipFill>
        <p:spPr bwMode="auto">
          <a:xfrm>
            <a:off x="4876800" y="3264569"/>
            <a:ext cx="4267200" cy="359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7800" y="3657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sr-Latn-RS" baseline="-25000" dirty="0"/>
              <a:t>puz</a:t>
            </a:r>
            <a:r>
              <a:rPr lang="sr-Latn-RS" dirty="0"/>
              <a:t> je velika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44590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sr-Latn-RS" baseline="-25000" dirty="0"/>
              <a:t>puz</a:t>
            </a:r>
            <a:r>
              <a:rPr lang="sr-Latn-RS" dirty="0"/>
              <a:t> je velika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505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sr-Latn-RS" baseline="-25000" dirty="0"/>
              <a:t>puz</a:t>
            </a:r>
            <a:r>
              <a:rPr lang="sr-Latn-RS" dirty="0"/>
              <a:t> je mala i konstanatna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340769"/>
            <a:ext cx="1143000" cy="240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178969"/>
            <a:ext cx="1143000" cy="240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3645569"/>
            <a:ext cx="1143000" cy="240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3505200" y="4623500"/>
            <a:ext cx="685800" cy="10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2645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7332" y="41789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71900" y="3581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6992" y="44233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/>
              <a:t>O</a:t>
            </a:r>
            <a:r>
              <a:rPr lang="sr-Latn-RS" u="sng" dirty="0"/>
              <a:t>tpornost na puzanje</a:t>
            </a:r>
            <a:r>
              <a:rPr lang="sr-Latn-RS" dirty="0"/>
              <a:t>-otežavanje kretanja dislokacija, tj.stvaranja mikrošupljina na granicama zrna:</a:t>
            </a:r>
          </a:p>
          <a:p>
            <a:pPr>
              <a:buFontTx/>
              <a:buChar char="-"/>
            </a:pPr>
            <a:r>
              <a:rPr lang="sr-Latn-RS" dirty="0"/>
              <a:t>Mn izaziva rastvarajuće ojačavanje osnove i otežava se kretanje dislokacija</a:t>
            </a:r>
          </a:p>
          <a:p>
            <a:pPr>
              <a:buFontTx/>
              <a:buChar char="-"/>
            </a:pPr>
            <a:r>
              <a:rPr lang="sr-Latn-RS" dirty="0"/>
              <a:t>Cr, Mo, V, W stvaraju karbide koji koče kretanje dislokacija</a:t>
            </a:r>
          </a:p>
          <a:p>
            <a:pPr>
              <a:buFontTx/>
              <a:buChar char="-"/>
            </a:pPr>
            <a:r>
              <a:rPr lang="sr-Latn-RS" dirty="0"/>
              <a:t>I</a:t>
            </a:r>
            <a:r>
              <a:rPr lang="en-US" dirty="0"/>
              <a:t>z</a:t>
            </a:r>
            <a:r>
              <a:rPr lang="sr-Latn-RS" dirty="0"/>
              <a:t>nad 600</a:t>
            </a:r>
            <a:r>
              <a:rPr lang="sr-Latn-RS" baseline="30000" dirty="0"/>
              <a:t>o</a:t>
            </a:r>
            <a:r>
              <a:rPr lang="sr-Latn-RS" dirty="0"/>
              <a:t>C javlja se termička oksidacija – upotreba visokolegiranih čelika sa Mo, V, W (takođe obrazuju karbide)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 fontScale="85000" lnSpcReduction="10000"/>
          </a:bodyPr>
          <a:lstStyle/>
          <a:p>
            <a:r>
              <a:rPr lang="sr-Latn-RS" u="sng" dirty="0"/>
              <a:t>Vrste čelika otpornih na puzanje</a:t>
            </a:r>
            <a:r>
              <a:rPr lang="sr-Latn-RS" dirty="0"/>
              <a:t>:</a:t>
            </a:r>
          </a:p>
          <a:p>
            <a:pPr>
              <a:buFontTx/>
              <a:buChar char="-"/>
            </a:pPr>
            <a:r>
              <a:rPr lang="en-US" i="1" dirty="0"/>
              <a:t>N</a:t>
            </a:r>
            <a:r>
              <a:rPr lang="sr-Latn-RS" i="1" dirty="0"/>
              <a:t>elegirani Mn sitnozrni čelici (normalizovani) i mikrolegirani (poboljšani) do 350-400</a:t>
            </a:r>
            <a:r>
              <a:rPr lang="sr-Latn-RS" i="1" baseline="30000" dirty="0"/>
              <a:t>o</a:t>
            </a:r>
            <a:r>
              <a:rPr lang="sr-Latn-RS" i="1" dirty="0"/>
              <a:t>C-već obrađeni</a:t>
            </a:r>
          </a:p>
          <a:p>
            <a:pPr>
              <a:buFontTx/>
              <a:buChar char="-"/>
            </a:pPr>
            <a:r>
              <a:rPr lang="sr-Latn-RS" b="1" dirty="0"/>
              <a:t>Niskolegirani Mn, Mo i Cr-Mo (normalizovani) do 450-500</a:t>
            </a:r>
            <a:r>
              <a:rPr lang="sr-Latn-RS" b="1" baseline="30000" dirty="0"/>
              <a:t>o</a:t>
            </a:r>
            <a:r>
              <a:rPr lang="sr-Latn-RS" b="1" dirty="0"/>
              <a:t>C</a:t>
            </a:r>
          </a:p>
          <a:p>
            <a:pPr>
              <a:buFontTx/>
              <a:buChar char="-"/>
            </a:pPr>
            <a:r>
              <a:rPr lang="sr-Latn-RS" b="1" dirty="0"/>
              <a:t>Niskolegirani Cr-Mo i Cr-Mo-V (poboljšani) do 550</a:t>
            </a:r>
            <a:r>
              <a:rPr lang="sr-Latn-RS" b="1" baseline="30000" dirty="0"/>
              <a:t>o</a:t>
            </a:r>
            <a:r>
              <a:rPr lang="sr-Latn-RS" b="1" dirty="0"/>
              <a:t>C</a:t>
            </a:r>
          </a:p>
          <a:p>
            <a:pPr>
              <a:buFontTx/>
              <a:buChar char="-"/>
            </a:pPr>
            <a:r>
              <a:rPr lang="sr-Latn-RS" dirty="0"/>
              <a:t>Visokolegirani martenzitni 9-12%Cr-Mo-V do 600</a:t>
            </a:r>
            <a:r>
              <a:rPr lang="sr-Latn-RS" baseline="30000" dirty="0"/>
              <a:t>o</a:t>
            </a:r>
            <a:r>
              <a:rPr lang="sr-Latn-RS" dirty="0"/>
              <a:t>C</a:t>
            </a:r>
          </a:p>
          <a:p>
            <a:pPr>
              <a:buFontTx/>
              <a:buChar char="-"/>
            </a:pPr>
            <a:r>
              <a:rPr lang="sr-Latn-RS" dirty="0"/>
              <a:t>Visokolegirani austenitni Cr-Ni, Cr-Ni-Mo do </a:t>
            </a:r>
            <a:r>
              <a:rPr lang="en-US" dirty="0"/>
              <a:t>900</a:t>
            </a:r>
            <a:r>
              <a:rPr lang="sr-Latn-RS" baseline="30000" dirty="0"/>
              <a:t>o</a:t>
            </a:r>
            <a:r>
              <a:rPr lang="sr-Latn-RS" dirty="0"/>
              <a:t>C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Visokolegirani</a:t>
            </a:r>
            <a:r>
              <a:rPr lang="en-US" dirty="0"/>
              <a:t> </a:t>
            </a:r>
            <a:r>
              <a:rPr lang="en-US" dirty="0" err="1"/>
              <a:t>otporni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kovarinu</a:t>
            </a:r>
            <a:r>
              <a:rPr lang="en-US" dirty="0"/>
              <a:t>, do 1000</a:t>
            </a:r>
            <a:r>
              <a:rPr lang="en-US" baseline="30000" dirty="0"/>
              <a:t>o</a:t>
            </a:r>
            <a:r>
              <a:rPr lang="en-US" dirty="0"/>
              <a:t>C</a:t>
            </a:r>
            <a:endParaRPr lang="sr-Latn-RS" dirty="0"/>
          </a:p>
          <a:p>
            <a:endParaRPr lang="sr-Latn-RS" dirty="0"/>
          </a:p>
          <a:p>
            <a:r>
              <a:rPr lang="sr-Latn-RS" u="sng" dirty="0"/>
              <a:t>Upotreba</a:t>
            </a:r>
            <a:r>
              <a:rPr lang="sr-Latn-RS" dirty="0"/>
              <a:t>: posude i cevovodi pod pritiskom i energetska postrojenja gde je</a:t>
            </a:r>
            <a:r>
              <a:rPr lang="en-US" dirty="0"/>
              <a:t> </a:t>
            </a:r>
            <a:r>
              <a:rPr lang="sr-Latn-RS" dirty="0"/>
              <a:t>prisutno puzanje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RS" u="sng" dirty="0"/>
              <a:t>Niskolegirani čelici otporni na puzanje</a:t>
            </a:r>
            <a:r>
              <a:rPr lang="sr-Latn-RS" dirty="0"/>
              <a:t>:</a:t>
            </a:r>
          </a:p>
          <a:p>
            <a:pPr>
              <a:buNone/>
            </a:pPr>
            <a:r>
              <a:rPr lang="sr-Latn-RS" dirty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4466" t="39583" r="5710" b="38542"/>
          <a:stretch>
            <a:fillRect/>
          </a:stretch>
        </p:blipFill>
        <p:spPr bwMode="auto">
          <a:xfrm>
            <a:off x="228600" y="1295400"/>
            <a:ext cx="8686800" cy="26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52123" t="18750" r="9224" b="65625"/>
          <a:stretch>
            <a:fillRect/>
          </a:stretch>
        </p:blipFill>
        <p:spPr bwMode="auto">
          <a:xfrm>
            <a:off x="0" y="4190999"/>
            <a:ext cx="8915400" cy="202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/>
              <a:t>* </a:t>
            </a:r>
            <a:r>
              <a:rPr lang="sr-Latn-RS" sz="2800" dirty="0"/>
              <a:t>Čelici otporni na vodonik pod pritiskom: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Otporni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vodoničnu</a:t>
            </a:r>
            <a:r>
              <a:rPr lang="en-US" sz="2800" dirty="0"/>
              <a:t> </a:t>
            </a:r>
            <a:r>
              <a:rPr lang="en-US" sz="2800" dirty="0" err="1"/>
              <a:t>koroziju</a:t>
            </a:r>
            <a:r>
              <a:rPr lang="en-US" sz="2800" dirty="0"/>
              <a:t> do 600</a:t>
            </a:r>
            <a:r>
              <a:rPr lang="en-US" sz="2800" baseline="30000" dirty="0"/>
              <a:t>o</a:t>
            </a:r>
            <a:r>
              <a:rPr lang="en-US" sz="2800" dirty="0"/>
              <a:t>C u </a:t>
            </a:r>
            <a:r>
              <a:rPr lang="en-US" sz="2800" dirty="0" err="1"/>
              <a:t>postrojenjima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hidriranje</a:t>
            </a:r>
            <a:r>
              <a:rPr lang="en-US" sz="2800" dirty="0"/>
              <a:t> </a:t>
            </a:r>
            <a:r>
              <a:rPr lang="en-US" sz="2800" dirty="0" err="1"/>
              <a:t>naftnih</a:t>
            </a:r>
            <a:r>
              <a:rPr lang="en-US" sz="2800" dirty="0"/>
              <a:t> </a:t>
            </a:r>
            <a:r>
              <a:rPr lang="en-US" sz="2800" dirty="0" err="1"/>
              <a:t>derivata</a:t>
            </a:r>
            <a:r>
              <a:rPr lang="en-US" sz="2800" dirty="0"/>
              <a:t>, </a:t>
            </a:r>
            <a:r>
              <a:rPr lang="en-US" sz="2800" dirty="0" err="1"/>
              <a:t>sintezu</a:t>
            </a:r>
            <a:r>
              <a:rPr lang="en-US" sz="2800" dirty="0"/>
              <a:t> </a:t>
            </a:r>
            <a:r>
              <a:rPr lang="en-US" sz="2800" dirty="0" err="1"/>
              <a:t>amonijaka</a:t>
            </a:r>
            <a:r>
              <a:rPr lang="en-US" sz="2800" dirty="0"/>
              <a:t>, </a:t>
            </a:r>
            <a:r>
              <a:rPr lang="en-US" sz="2800" dirty="0" err="1"/>
              <a:t>metilalkohola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dr.</a:t>
            </a:r>
          </a:p>
          <a:p>
            <a:pPr>
              <a:buFontTx/>
              <a:buChar char="-"/>
            </a:pPr>
            <a:r>
              <a:rPr lang="en-US" sz="2800" dirty="0" err="1"/>
              <a:t>Sadrže</a:t>
            </a:r>
            <a:r>
              <a:rPr lang="en-US" sz="2800" dirty="0"/>
              <a:t> </a:t>
            </a:r>
            <a:r>
              <a:rPr lang="en-US" sz="2800" dirty="0" err="1"/>
              <a:t>karbidotvorce</a:t>
            </a:r>
            <a:r>
              <a:rPr lang="en-US" sz="2800" dirty="0"/>
              <a:t> (Cr)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vezuju</a:t>
            </a:r>
            <a:r>
              <a:rPr lang="en-US" sz="2800" dirty="0"/>
              <a:t> </a:t>
            </a:r>
            <a:r>
              <a:rPr lang="en-US" sz="2800" dirty="0" err="1"/>
              <a:t>slobodni</a:t>
            </a:r>
            <a:r>
              <a:rPr lang="en-US" sz="2800" dirty="0"/>
              <a:t> C </a:t>
            </a:r>
            <a:r>
              <a:rPr lang="en-US" sz="2800" dirty="0" err="1"/>
              <a:t>da</a:t>
            </a:r>
            <a:r>
              <a:rPr lang="en-US" sz="2800" dirty="0"/>
              <a:t> se ne bi </a:t>
            </a:r>
            <a:r>
              <a:rPr lang="en-US" sz="2800" dirty="0" err="1"/>
              <a:t>vezao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H</a:t>
            </a:r>
            <a:r>
              <a:rPr lang="en-US" sz="2800" baseline="-25000" dirty="0"/>
              <a:t>2</a:t>
            </a:r>
            <a:r>
              <a:rPr lang="en-US" sz="2800" dirty="0"/>
              <a:t> u CH</a:t>
            </a:r>
            <a:r>
              <a:rPr lang="en-US" sz="2800" baseline="-25000" dirty="0"/>
              <a:t>4</a:t>
            </a:r>
            <a:r>
              <a:rPr lang="en-US" sz="2800" dirty="0"/>
              <a:t> (</a:t>
            </a:r>
            <a:r>
              <a:rPr lang="en-US" sz="2800" dirty="0" err="1"/>
              <a:t>metan</a:t>
            </a:r>
            <a:r>
              <a:rPr lang="en-US" sz="2800" dirty="0"/>
              <a:t>).</a:t>
            </a:r>
          </a:p>
          <a:p>
            <a:pPr>
              <a:buFontTx/>
              <a:buChar char="-"/>
            </a:pPr>
            <a:r>
              <a:rPr lang="en-US" sz="2800" dirty="0" err="1"/>
              <a:t>Toplotna</a:t>
            </a:r>
            <a:r>
              <a:rPr lang="en-US" sz="2800" dirty="0"/>
              <a:t> </a:t>
            </a:r>
            <a:r>
              <a:rPr lang="en-US" sz="2800" dirty="0" err="1"/>
              <a:t>postojanost</a:t>
            </a:r>
            <a:r>
              <a:rPr lang="en-US" sz="2800" dirty="0"/>
              <a:t> se </a:t>
            </a:r>
            <a:r>
              <a:rPr lang="en-US" sz="2800" dirty="0" err="1"/>
              <a:t>obezbeđuje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Mo </a:t>
            </a:r>
            <a:r>
              <a:rPr lang="en-US" sz="2800" dirty="0" err="1"/>
              <a:t>i</a:t>
            </a:r>
            <a:r>
              <a:rPr lang="en-US" sz="2800" dirty="0"/>
              <a:t> V</a:t>
            </a:r>
          </a:p>
          <a:p>
            <a:pPr>
              <a:buFontTx/>
              <a:buChar char="-"/>
            </a:pPr>
            <a:r>
              <a:rPr lang="en-US" sz="2800" dirty="0" err="1"/>
              <a:t>Stanje</a:t>
            </a:r>
            <a:r>
              <a:rPr lang="en-US" sz="2800" dirty="0"/>
              <a:t> </a:t>
            </a:r>
            <a:r>
              <a:rPr lang="en-US" sz="2800" dirty="0" err="1"/>
              <a:t>isporuke</a:t>
            </a:r>
            <a:r>
              <a:rPr lang="en-US" sz="2800" dirty="0"/>
              <a:t> je </a:t>
            </a:r>
            <a:r>
              <a:rPr lang="en-US" sz="2800" dirty="0" err="1"/>
              <a:t>poboljšano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4466" t="33333" r="7467" b="45834"/>
          <a:stretch>
            <a:fillRect/>
          </a:stretch>
        </p:blipFill>
        <p:spPr bwMode="auto">
          <a:xfrm>
            <a:off x="228600" y="3880338"/>
            <a:ext cx="8686800" cy="26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382000" cy="5668963"/>
          </a:xfrm>
        </p:spPr>
        <p:txBody>
          <a:bodyPr/>
          <a:lstStyle/>
          <a:p>
            <a:r>
              <a:rPr lang="en-US" u="sng" dirty="0" err="1"/>
              <a:t>Zavarivanje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sz="2800" dirty="0"/>
              <a:t>CEV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formule</a:t>
            </a:r>
            <a:r>
              <a:rPr lang="en-US" sz="2800" dirty="0"/>
              <a:t> MIZ/IIW:</a:t>
            </a:r>
          </a:p>
          <a:p>
            <a:pPr>
              <a:buFontTx/>
              <a:buChar char="-"/>
            </a:pPr>
            <a:r>
              <a:rPr lang="en-US" sz="2800" dirty="0" err="1"/>
              <a:t>Postupci</a:t>
            </a:r>
            <a:r>
              <a:rPr lang="en-US" sz="2800" dirty="0"/>
              <a:t>: </a:t>
            </a:r>
            <a:r>
              <a:rPr lang="en-US" sz="2800" dirty="0" err="1"/>
              <a:t>najčešće</a:t>
            </a:r>
            <a:r>
              <a:rPr lang="en-US" sz="2800" dirty="0"/>
              <a:t> REL/E, TIG, MAG</a:t>
            </a:r>
          </a:p>
          <a:p>
            <a:pPr>
              <a:buFontTx/>
              <a:buChar char="-"/>
            </a:pPr>
            <a:r>
              <a:rPr lang="en-US" sz="2800" dirty="0" err="1"/>
              <a:t>Bazične</a:t>
            </a:r>
            <a:r>
              <a:rPr lang="en-US" sz="2800" dirty="0"/>
              <a:t> </a:t>
            </a:r>
            <a:r>
              <a:rPr lang="en-US" sz="2800" dirty="0" err="1"/>
              <a:t>sušene</a:t>
            </a:r>
            <a:r>
              <a:rPr lang="en-US" sz="2800" dirty="0"/>
              <a:t> </a:t>
            </a:r>
            <a:r>
              <a:rPr lang="en-US" sz="2800" dirty="0" err="1"/>
              <a:t>elektrode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Predgrevanje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CEV&gt;0,48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je </a:t>
            </a:r>
            <a:r>
              <a:rPr lang="en-US" sz="2800" dirty="0" err="1"/>
              <a:t>temp.ispod</a:t>
            </a:r>
            <a:r>
              <a:rPr lang="en-US" sz="2800" dirty="0"/>
              <a:t> +5</a:t>
            </a:r>
            <a:r>
              <a:rPr lang="en-US" sz="2800" baseline="30000" dirty="0"/>
              <a:t>o</a:t>
            </a:r>
            <a:r>
              <a:rPr lang="en-US" sz="2800" dirty="0"/>
              <a:t>C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9661" t="26890" r="75463" b="68441"/>
          <a:stretch>
            <a:fillRect/>
          </a:stretch>
        </p:blipFill>
        <p:spPr bwMode="auto">
          <a:xfrm>
            <a:off x="5105400" y="60960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7592" t="46462" r="21523" b="13640"/>
          <a:stretch>
            <a:fillRect/>
          </a:stretch>
        </p:blipFill>
        <p:spPr bwMode="auto">
          <a:xfrm>
            <a:off x="1905000" y="4191000"/>
            <a:ext cx="723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 flipH="1">
            <a:off x="1905000" y="5410200"/>
            <a:ext cx="457200" cy="990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867400"/>
            <a:ext cx="19050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Koreni</a:t>
            </a:r>
            <a:r>
              <a:rPr lang="en-US" sz="2400" dirty="0"/>
              <a:t> </a:t>
            </a:r>
            <a:r>
              <a:rPr lang="en-US" sz="2400" dirty="0" err="1"/>
              <a:t>zavar</a:t>
            </a:r>
            <a:r>
              <a:rPr lang="en-US" sz="2400" dirty="0"/>
              <a:t> TIG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76600"/>
            <a:ext cx="1981200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manje</a:t>
            </a:r>
            <a:r>
              <a:rPr lang="en-US" sz="2400" dirty="0"/>
              <a:t> </a:t>
            </a:r>
            <a:r>
              <a:rPr lang="en-US" sz="2400" dirty="0" err="1"/>
              <a:t>debljine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koreni</a:t>
            </a:r>
            <a:r>
              <a:rPr lang="en-US" sz="2400" dirty="0"/>
              <a:t> </a:t>
            </a:r>
            <a:r>
              <a:rPr lang="en-US" sz="2400" dirty="0" err="1"/>
              <a:t>zavar</a:t>
            </a:r>
            <a:r>
              <a:rPr lang="en-US" sz="2400" dirty="0"/>
              <a:t> </a:t>
            </a:r>
            <a:r>
              <a:rPr lang="en-US" sz="2400" dirty="0" err="1"/>
              <a:t>gasnim</a:t>
            </a:r>
            <a:r>
              <a:rPr lang="en-US" sz="2400" dirty="0"/>
              <a:t> </a:t>
            </a:r>
            <a:r>
              <a:rPr lang="en-US" sz="2400" dirty="0" err="1"/>
              <a:t>postupkom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 flipH="1">
            <a:off x="1828800" y="4953000"/>
            <a:ext cx="533400" cy="457200"/>
          </a:xfrm>
          <a:prstGeom prst="rightBrace">
            <a:avLst>
              <a:gd name="adj1" fmla="val 8333"/>
              <a:gd name="adj2" fmla="val 535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različitih</a:t>
            </a:r>
            <a:r>
              <a:rPr lang="en-US" u="sng" dirty="0"/>
              <a:t> </a:t>
            </a:r>
            <a:r>
              <a:rPr lang="en-US" u="sng" dirty="0" err="1"/>
              <a:t>tipova</a:t>
            </a:r>
            <a:r>
              <a:rPr lang="en-US" u="sng" dirty="0"/>
              <a:t> </a:t>
            </a:r>
            <a:r>
              <a:rPr lang="en-US" u="sng" dirty="0" err="1"/>
              <a:t>niskolegiranih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otpornih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puzanje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Predgrevanje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naknadne</a:t>
            </a:r>
            <a:r>
              <a:rPr lang="en-US" dirty="0"/>
              <a:t> </a:t>
            </a:r>
            <a:r>
              <a:rPr lang="en-US" dirty="0" err="1"/>
              <a:t>termičke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čelika</a:t>
            </a:r>
            <a:r>
              <a:rPr lang="en-US" u="sng" dirty="0"/>
              <a:t> </a:t>
            </a:r>
            <a:r>
              <a:rPr lang="en-US" u="sng" dirty="0" err="1"/>
              <a:t>otpornih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vodonik</a:t>
            </a:r>
            <a:r>
              <a:rPr lang="en-US" u="sng" dirty="0"/>
              <a:t> pod </a:t>
            </a:r>
            <a:r>
              <a:rPr lang="en-US" u="sng" dirty="0" err="1"/>
              <a:t>pritiskom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Slično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Cr-Mo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otporni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puzanje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Veći</a:t>
            </a:r>
            <a:r>
              <a:rPr lang="en-US" dirty="0"/>
              <a:t> %C </a:t>
            </a:r>
            <a:r>
              <a:rPr lang="en-US" dirty="0" err="1"/>
              <a:t>i</a:t>
            </a:r>
            <a:r>
              <a:rPr lang="en-US" dirty="0"/>
              <a:t> Cr </a:t>
            </a:r>
            <a:r>
              <a:rPr lang="en-US" dirty="0" err="1"/>
              <a:t>smanjuje</a:t>
            </a:r>
            <a:r>
              <a:rPr lang="en-US" dirty="0"/>
              <a:t> </a:t>
            </a:r>
            <a:r>
              <a:rPr lang="en-US" dirty="0" err="1"/>
              <a:t>zavarljivost</a:t>
            </a:r>
            <a:r>
              <a:rPr lang="en-US" dirty="0"/>
              <a:t>, pa je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temp.predgrevanja</a:t>
            </a:r>
            <a:r>
              <a:rPr lang="en-US" dirty="0"/>
              <a:t> 200-350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termičke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600-750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568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Tehnologija spajanja savremenih materijala </vt:lpstr>
      <vt:lpstr>Zavarljivost čelika otpornih na puzanje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Sebastian Baloš</cp:lastModifiedBy>
  <cp:revision>81</cp:revision>
  <dcterms:created xsi:type="dcterms:W3CDTF">2015-08-03T17:45:04Z</dcterms:created>
  <dcterms:modified xsi:type="dcterms:W3CDTF">2016-11-14T12:35:53Z</dcterms:modified>
</cp:coreProperties>
</file>